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4" r:id="rId10"/>
    <p:sldId id="275" r:id="rId11"/>
    <p:sldId id="276" r:id="rId12"/>
    <p:sldId id="277" r:id="rId13"/>
    <p:sldId id="263" r:id="rId14"/>
    <p:sldId id="266" r:id="rId15"/>
    <p:sldId id="267" r:id="rId16"/>
    <p:sldId id="279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4"/>
    <p:restoredTop sz="94719"/>
  </p:normalViewPr>
  <p:slideViewPr>
    <p:cSldViewPr snapToGrid="0" snapToObjects="1">
      <p:cViewPr>
        <p:scale>
          <a:sx n="95" d="100"/>
          <a:sy n="95" d="100"/>
        </p:scale>
        <p:origin x="36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EFFD9-927C-BC45-B8CE-92D589D014BC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E35F9-1213-F145-A1FE-6F4814276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952C-2948-EC4C-9DAD-AB5A461C7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F2E6E-4851-9343-81B5-3C99CD025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8DD75-EDF0-E344-BB37-4E4B34EB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3855A-F442-E446-9B1B-AAC7C5A0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6F621-B55C-C140-9726-2AC3988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92B6-5741-E748-8A99-DBD60FC6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B2CE6-E006-AB47-81AA-00ABCB789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CDD1-B623-E145-9931-DD449A83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371FB-7B24-194E-AC6F-D15C43D5E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AA38A-099D-BA40-B221-3DE3AD63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7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CC552-AB8B-A049-8ADA-8C08238E5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9F961-A4D5-D04B-BEC3-CAA268B8C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4304-8B01-6740-9199-C732FDCA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E815-6EE5-034C-9805-8D91BDFF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4DC9D-C5A1-EB4B-B1FE-29AE9251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8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E876-BCDE-ED4A-B231-9F9E790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58AB-04ED-514E-9101-885A5CD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CA38-20ED-7F43-8F6D-7D02CBC8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E6183-CE7C-2C42-9D83-D7FAC127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67B82-DE0C-A94F-9BD2-472EBD32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7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BBFC-E111-5343-8750-C7907194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E0F3E-B28C-4048-98E0-3A1C51E31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ACC7F-5724-F54A-9D5E-BA2ABFF4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E05E9-90FB-C14C-A8E6-60DAFAC7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DF025-5FB1-474E-8576-476644B2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3513-00DA-914C-BF34-6288F4B9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736AA-66B7-C648-84B5-39CABAA6E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FF004-85E5-BD47-9D46-991D7F7CF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D44EE-DC6D-9444-B18C-04728D1C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2C98A-0CC0-0843-8CF9-5E9C7F96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01D55-51F4-BF44-BABA-3C8918CE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1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61EA-3A22-B841-8E1D-65C67ED0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D3714-02C3-C447-B974-4FE6F8D3E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21425-9B04-B24A-B09B-ED303E8BA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F5047-3685-D249-9846-9AD1E65AE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49CCB-E953-8F4E-9A91-4F42D4270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6AD2E-9A63-8D44-A968-767AB943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A8F33-6FB1-4E45-98D2-30F871DF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8FF4F0-51D2-3046-90ED-ECA4AE83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4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F8C3-F2CE-944E-AE3A-9BA013BB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DE2D9-F545-E742-9C90-7A42B59E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C696F-E1F8-574B-9067-4D3048AE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89AC9-CE18-FF45-9127-7C5147D6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D930C8-6C3F-C343-9CB3-77325706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CD4E4-FC13-F641-AB83-671B9E79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1547D-5046-0E44-9675-D13ACF03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5255-5CCA-504F-B4DC-D7B78584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9FFF-B9FC-DA4E-8DED-B09725AC0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10C5F-5EBE-EE4B-9ED4-9BAE8D679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AE5E9-236E-F446-A563-5A6B5555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91D64-6485-6F4D-82E3-0397C8462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A8E79-57FB-3349-90FA-AE7F62AF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3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3F5-897B-AE4D-A10A-355C0CD0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08000-1198-B14F-981D-B1CF1C3DD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F8103-7FA2-8142-8365-B9153951E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61010-6EDE-6D4F-98E3-01D47F22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4986-D8EE-5748-BC13-B9C63AC9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97A7A-B588-064F-9879-23F998F3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6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15D69-DCBA-1549-98E4-5CB4074D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0E01-85BD-E64E-B251-9CFEE5AE9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7DFD7-6755-B446-B193-4BD642738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27B42-37E9-9A4F-AAEC-7BF47E761326}" type="datetimeFigureOut">
              <a:rPr lang="en-US" smtClean="0"/>
              <a:t>1/28/24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43466-3442-7D4E-B8A1-EFF288863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0F25-9C8A-0441-8689-294082C87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6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2AC96-DDCB-B045-AC08-5FFF0DECC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/>
              <a:t>MATH3030/4068</a:t>
            </a:r>
            <a:br>
              <a:rPr lang="en-US" sz="7200"/>
            </a:br>
            <a:r>
              <a:rPr lang="en-US" sz="7200"/>
              <a:t>Multivariate statistics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D1342-DD44-084E-BB81-BFFA96063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n-US" sz="1500"/>
              <a:t>Prof. Richard Wilkinson</a:t>
            </a:r>
          </a:p>
          <a:p>
            <a:r>
              <a:rPr lang="en-US" sz="1500" err="1"/>
              <a:t>r.d.wilkinson@nottingham.ac.uk</a:t>
            </a:r>
            <a:endParaRPr lang="en-US" sz="15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8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14E33-7FE9-E8B0-FB41-E3CC054DD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908DD-958E-BAB0-62A0-94DE65A5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Feedback from previous students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F1542DA9-BEC0-29D7-19B4-AC0E621A5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45839"/>
            <a:ext cx="10905066" cy="42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0687D-F105-E9D8-B923-883F0C2F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75309-2D03-914A-E571-F385CB96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Feedback from previous student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4845667A-14C0-3613-C0C5-3E71921E5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73102"/>
            <a:ext cx="10905066" cy="4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2242-9154-F030-DF76-F8E8F0A65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DE0B-84AA-D514-2803-6DD31838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feedback: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EAAF-7A04-2099-F350-DE22BA61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72" y="1229710"/>
            <a:ext cx="10670628" cy="4947253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‘Really like the set up of the in person session’</a:t>
            </a:r>
          </a:p>
          <a:p>
            <a:r>
              <a:rPr lang="en-GB" dirty="0"/>
              <a:t>‘I like the way that I watch videos then and go to lectures. Then, I can focus more on what I don't understand in videos during lecture.’</a:t>
            </a:r>
          </a:p>
          <a:p>
            <a:r>
              <a:rPr lang="en-GB" dirty="0"/>
              <a:t>‘I really like the flipped learning method, we have the chance to schedule our time according to our own pace.’</a:t>
            </a:r>
          </a:p>
          <a:p>
            <a:r>
              <a:rPr lang="en-GB" dirty="0"/>
              <a:t>‘Please spend more time on questions in the Wednesday 2 hour lectures’</a:t>
            </a:r>
          </a:p>
          <a:p>
            <a:r>
              <a:rPr lang="en-GB" dirty="0"/>
              <a:t>‘Provide more exercises, as I don't feel there are enough.’</a:t>
            </a:r>
          </a:p>
          <a:p>
            <a:r>
              <a:rPr lang="en-GB" dirty="0"/>
              <a:t>‘I really like the flipped format, I find it extremely useful for my in depth understanding of the module. I personally think the online labs are very useful too as it’s a lot easier to see what’s happening on screen. The only criticism I have is that I would like the module to have problems sheets. The questions in the notes are useful, but it would be good if the answers were released to this on a separate document the following week. Really enjoying the content!!’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AB60A6-76AE-290E-9C00-958D2CD9B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84765"/>
              </p:ext>
            </p:extLst>
          </p:nvPr>
        </p:nvGraphicFramePr>
        <p:xfrm>
          <a:off x="12925752" y="4165781"/>
          <a:ext cx="6667500" cy="701040"/>
        </p:xfrm>
        <a:graphic>
          <a:graphicData uri="http://schemas.openxmlformats.org/drawingml/2006/table">
            <a:tbl>
              <a:tblPr/>
              <a:tblGrid>
                <a:gridCol w="6667500">
                  <a:extLst>
                    <a:ext uri="{9D8B030D-6E8A-4147-A177-3AD203B41FA5}">
                      <a16:colId xmlns:a16="http://schemas.microsoft.com/office/drawing/2014/main" val="3956912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br>
                        <a:rPr lang="en-GB" dirty="0">
                          <a:effectLst/>
                        </a:rPr>
                      </a:br>
                      <a:r>
                        <a:rPr lang="en-GB" dirty="0">
                          <a:effectLst/>
                        </a:rPr>
                        <a:t>Really like the set up of the in person session.</a:t>
                      </a:r>
                    </a:p>
                  </a:txBody>
                  <a:tcPr marL="95250" marR="95250" marT="76200" marB="76200" anchor="ctr">
                    <a:lnL>
                      <a:noFill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27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680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94EB-5F3C-2B41-81EC-933B4D20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Who: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A711D-EB7A-524E-85D7-351D249C0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6581" y="3700329"/>
            <a:ext cx="3960286" cy="29314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FB5E6-14D0-6B46-80DF-515D3D64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33" y="916517"/>
            <a:ext cx="4851400" cy="2724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EE639-13FA-3D4A-A16D-495A28BD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433" y="5756275"/>
            <a:ext cx="1638300" cy="73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DE7E8-1252-C44A-8002-92D9B658E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899446"/>
            <a:ext cx="2796116" cy="2878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61BE78-42FD-2449-9FDE-F505479C6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87014"/>
            <a:ext cx="3429000" cy="284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0F423A-E866-7A4F-B514-918168F42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59" y="1265767"/>
            <a:ext cx="3549650" cy="2311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3D8DA3-BA1C-3F4F-A541-14D79ADF4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6867" y="3700329"/>
            <a:ext cx="3242733" cy="18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8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">
            <a:extLst>
              <a:ext uri="{FF2B5EF4-FFF2-40B4-BE49-F238E27FC236}">
                <a16:creationId xmlns:a16="http://schemas.microsoft.com/office/drawing/2014/main" id="{7F4F383B-7AFD-5D4F-58F0-ACC893456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7" r="18397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84623-E443-B84C-8168-6EE1B1C0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45EBD-6ABC-174F-A800-99EA22B8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20% coursework</a:t>
            </a:r>
            <a:r>
              <a:rPr lang="en-US" sz="2000" dirty="0"/>
              <a:t>. You will have to do some data analysis on a real dataset using the methods from the module. </a:t>
            </a:r>
          </a:p>
          <a:p>
            <a:pPr lvl="1"/>
            <a:r>
              <a:rPr lang="en-US" sz="2000" dirty="0"/>
              <a:t>You will need to be comfortable using R to do well. </a:t>
            </a:r>
          </a:p>
          <a:p>
            <a:pPr lvl="1"/>
            <a:r>
              <a:rPr lang="en-US" sz="2000" dirty="0"/>
              <a:t>CW released on 19 March, deadline will be after Easter vacation.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80% Exam</a:t>
            </a:r>
            <a:r>
              <a:rPr lang="en-US" sz="2000" dirty="0"/>
              <a:t>. This will be an in-person exam. Details to be determined.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897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FEED3-3C8A-774D-BAC8-56AECE73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22C0-3ADA-9E44-A537-D4423E9A4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The complete lecture notes are online</a:t>
            </a:r>
          </a:p>
          <a:p>
            <a:pPr lvl="1"/>
            <a:r>
              <a:rPr lang="en-US" sz="1700" dirty="0"/>
              <a:t>Don’t be alarmed by the length – its not as bad as it appears</a:t>
            </a:r>
          </a:p>
          <a:p>
            <a:pPr lvl="1"/>
            <a:r>
              <a:rPr lang="en-US" sz="1700" dirty="0"/>
              <a:t>The difficulty is front-loaded. Weeks 1-3 are the hardest.</a:t>
            </a:r>
          </a:p>
          <a:p>
            <a:r>
              <a:rPr lang="en-US" sz="1700" dirty="0"/>
              <a:t>Each week I’ll write on Moodle which chapter you should read that week</a:t>
            </a:r>
          </a:p>
          <a:p>
            <a:r>
              <a:rPr lang="en-US" sz="1700" dirty="0"/>
              <a:t>The computer tasks and exercises are in the notes</a:t>
            </a:r>
          </a:p>
          <a:p>
            <a:r>
              <a:rPr lang="en-US" sz="1700" dirty="0"/>
              <a:t>Piazza will be used for discussion of the module content</a:t>
            </a:r>
          </a:p>
          <a:p>
            <a:pPr marL="457200" lvl="1" indent="0">
              <a:buNone/>
            </a:pPr>
            <a:endParaRPr lang="en-US" sz="1700" dirty="0"/>
          </a:p>
          <a:p>
            <a:pPr marL="457200" lvl="1" indent="0">
              <a:buNone/>
            </a:pP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Open Book">
            <a:extLst>
              <a:ext uri="{FF2B5EF4-FFF2-40B4-BE49-F238E27FC236}">
                <a16:creationId xmlns:a16="http://schemas.microsoft.com/office/drawing/2014/main" id="{AC305377-C14B-97B1-447F-FF53C69D2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61902"/>
            <a:ext cx="5334197" cy="53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6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807C-8FE1-DF41-A6A4-6959FBC4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Prerequisites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4FB0C-26DB-800D-FECE-7740AC5003C3}"/>
              </a:ext>
            </a:extLst>
          </p:cNvPr>
          <p:cNvSpPr txBox="1"/>
          <p:nvPr/>
        </p:nvSpPr>
        <p:spPr>
          <a:xfrm>
            <a:off x="838200" y="1510522"/>
            <a:ext cx="93371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Module averages in 2022:  70% for MATH3030 students</a:t>
            </a:r>
          </a:p>
          <a:p>
            <a:pPr marL="0" indent="0">
              <a:buNone/>
            </a:pPr>
            <a:r>
              <a:rPr lang="en-US" sz="2400" dirty="0"/>
              <a:t>			         52% for MATH4068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Nearly all the methods in this module require some linear algebra, which we will focus on for the first two weeks.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will assume you are familiar with the following:</a:t>
            </a:r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and vector manipulation (multiplication, transpose, trace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Eigenvectors and eigenvalues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Eigen-decompositions of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basic vector space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simple calculus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a short quiz on Moodle – please try this. If you are unable to answer most of the questions, the module may be the wrong choice for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9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A07AE-F547-9247-99EC-BE654A3F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4690532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to contact 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23F93-E815-CA43-B697-DE364E06F1FF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Piazza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Questions about the module content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Email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personal things only relevant to you.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MS Teams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Only for asking questions during live online sessions please!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380B3-BA0B-1F49-B280-3AE8A352B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6373" y="643234"/>
            <a:ext cx="3932432" cy="2624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2D074-FDAC-F34C-B34E-953B864D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646" y="3921091"/>
            <a:ext cx="4491887" cy="192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317A0-F67D-E942-ABBB-F2969F17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Key points: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AF8C-C235-E348-B228-9F20A009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Watch the videos and read the notes for that week before the live Thursday session.</a:t>
            </a:r>
          </a:p>
          <a:p>
            <a:pPr lvl="1"/>
            <a:r>
              <a:rPr lang="en-US" dirty="0"/>
              <a:t>Come prepared to discuss and engage with the material!</a:t>
            </a:r>
          </a:p>
          <a:p>
            <a:r>
              <a:rPr lang="en-US" sz="2400" dirty="0"/>
              <a:t>Thursday 12-1pm computer lab. Work through the exercises.</a:t>
            </a:r>
          </a:p>
          <a:p>
            <a:r>
              <a:rPr lang="en-US" sz="2400" dirty="0"/>
              <a:t>Bring your questions to the Thursday session (11am-12pm) on MS Teams, or post on Piazza. Remember to write up the answer and post on Piazza.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83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F5691-4B62-D64F-944C-CD9B3B0AA82A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Logistics 2022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433C-51E1-BE4D-9BCC-8B1ACBAD4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What </a:t>
            </a:r>
          </a:p>
          <a:p>
            <a:r>
              <a:rPr lang="en-US" sz="2000"/>
              <a:t>How</a:t>
            </a:r>
          </a:p>
          <a:p>
            <a:r>
              <a:rPr lang="en-US" sz="2000"/>
              <a:t>When</a:t>
            </a:r>
          </a:p>
          <a:p>
            <a:r>
              <a:rPr lang="en-US" sz="2000"/>
              <a:t>Who</a:t>
            </a:r>
          </a:p>
          <a:p>
            <a:r>
              <a:rPr lang="en-US" sz="2000"/>
              <a:t>Why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811E8-ADD1-854E-872E-EFC07669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1" r="1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4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3BF18B-C8A1-400D-BBBD-6103EC9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7A033-2670-9347-9E5E-10D617B8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multivariate statistics?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F632E-1493-484E-B488-604B7979D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51" r="19826" b="-2"/>
          <a:stretch/>
        </p:blipFill>
        <p:spPr>
          <a:xfrm>
            <a:off x="545231" y="858525"/>
            <a:ext cx="3719192" cy="5211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575F5-A771-7640-BD9B-D8D52BF0B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7" b="3"/>
          <a:stretch/>
        </p:blipFill>
        <p:spPr>
          <a:xfrm>
            <a:off x="4457706" y="858524"/>
            <a:ext cx="3685032" cy="250545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9563DD-68B7-2F41-BE64-C92BDD569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250" r="5" b="8101"/>
          <a:stretch/>
        </p:blipFill>
        <p:spPr>
          <a:xfrm>
            <a:off x="4457712" y="3564974"/>
            <a:ext cx="3685031" cy="250545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5FCBB-67DB-654C-BE8D-DAE51E0BB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How: flipped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ED5C7F-8BCF-40B5-B707-BED5D6C4C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Traditional approach to learning is the sage on a stage model: </a:t>
            </a:r>
            <a:r>
              <a:rPr lang="en-US" sz="2000"/>
              <a:t>“the </a:t>
            </a:r>
            <a:r>
              <a:rPr lang="en-GB" sz="2000"/>
              <a:t>professor’s notes get copied to the students’ notes, without passing through the brains of either.”</a:t>
            </a:r>
          </a:p>
          <a:p>
            <a:r>
              <a:rPr lang="en-GB" sz="2000" dirty="0"/>
              <a:t>Classroom time is spent with the student listening to the lecturer, and they are then left to think about and actively engage with the material in their own time. </a:t>
            </a:r>
          </a:p>
          <a:p>
            <a:pPr marL="0" indent="0">
              <a:buNone/>
            </a:pPr>
            <a:br>
              <a:rPr lang="en-GB" sz="2000"/>
            </a:br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FA676C-C56E-9241-A775-1BF46C661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86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0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36A60-4B04-424F-B092-96A72759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545711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Active vs </a:t>
            </a:r>
            <a:b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passive learning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6768CE-CBA3-8A48-8602-ACCABF4E4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26" r="1" b="6818"/>
          <a:stretch/>
        </p:blipFill>
        <p:spPr>
          <a:xfrm>
            <a:off x="6096000" y="891900"/>
            <a:ext cx="4908418" cy="3195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B83E3E-5E29-8043-898F-6ADD4263326E}"/>
              </a:ext>
            </a:extLst>
          </p:cNvPr>
          <p:cNvSpPr txBox="1"/>
          <p:nvPr/>
        </p:nvSpPr>
        <p:spPr>
          <a:xfrm>
            <a:off x="812800" y="4792133"/>
            <a:ext cx="73490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Aim: finish the module understanding the theory, </a:t>
            </a:r>
            <a:r>
              <a:rPr lang="en-US" sz="2500">
                <a:solidFill>
                  <a:srgbClr val="FF0000"/>
                </a:solidFill>
              </a:rPr>
              <a:t>and </a:t>
            </a:r>
            <a:r>
              <a:rPr lang="en-US" sz="2500"/>
              <a:t>the practice of multivariate data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Best way to achieve this is via active engagement with the material.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4317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3981-175B-5041-840F-FEA0CAB9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00F0-A1E5-9F4C-8E77-8BF1E82A6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22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Before class:</a:t>
            </a:r>
          </a:p>
          <a:p>
            <a:r>
              <a:rPr lang="en-US" dirty="0"/>
              <a:t>Read the detailed written lecture notes</a:t>
            </a:r>
          </a:p>
          <a:p>
            <a:r>
              <a:rPr lang="en-US" dirty="0"/>
              <a:t>Watch the short informative videos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In class:</a:t>
            </a:r>
            <a:endParaRPr lang="en-US" sz="5400" b="1" dirty="0">
              <a:solidFill>
                <a:srgbClr val="FF0000"/>
              </a:solidFill>
            </a:endParaRPr>
          </a:p>
          <a:p>
            <a:r>
              <a:rPr lang="en-US" dirty="0"/>
              <a:t>Discuss, attempt problems, reflect. </a:t>
            </a:r>
          </a:p>
          <a:p>
            <a:r>
              <a:rPr lang="en-US" dirty="0"/>
              <a:t>Repeat.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After class:</a:t>
            </a:r>
          </a:p>
          <a:p>
            <a:r>
              <a:rPr lang="en-US" dirty="0"/>
              <a:t>Reflect. If things are unclear – do something about it.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0DDF-796B-1942-83CA-D4AF1CA3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684" y="1774825"/>
            <a:ext cx="3676115" cy="1826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91FE7-3E92-274A-AC86-0F405E5A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685" y="3937000"/>
            <a:ext cx="3676115" cy="20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0576-50BD-9C46-BDDB-137030C7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4350-7AD0-0243-864A-8FB98EF54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solidFill>
                  <a:srgbClr val="FF0000"/>
                </a:solidFill>
              </a:rPr>
              <a:t>Tuesday 12 – 2pm: </a:t>
            </a:r>
            <a:r>
              <a:rPr lang="en-US">
                <a:solidFill>
                  <a:schemeClr val="accent1"/>
                </a:solidFill>
              </a:rPr>
              <a:t>In person ‘lecture’, ESLC A09. </a:t>
            </a:r>
            <a:r>
              <a:rPr lang="en-US"/>
              <a:t>I’ll recap the material, and then you’ll attempt questions in groups, and we’ll discuss collectively. </a:t>
            </a:r>
          </a:p>
          <a:p>
            <a:pPr lvl="1"/>
            <a:r>
              <a:rPr lang="en-US"/>
              <a:t>You must have read the notes and watched the videos before the sessions.</a:t>
            </a:r>
            <a:endParaRPr lang="en-US">
              <a:solidFill>
                <a:srgbClr val="00B05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Thursday 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11am-12pm</a:t>
            </a:r>
            <a:r>
              <a:rPr lang="en-US"/>
              <a:t>: </a:t>
            </a:r>
            <a:r>
              <a:rPr lang="en-US">
                <a:solidFill>
                  <a:schemeClr val="accent1"/>
                </a:solidFill>
              </a:rPr>
              <a:t>Online drop-in session/office hour (MS Teams). </a:t>
            </a:r>
            <a:r>
              <a:rPr lang="en-US"/>
              <a:t>Please come along with any questions you have about the module (or post them on Piazza).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12-1pm</a:t>
            </a:r>
            <a:r>
              <a:rPr lang="en-US"/>
              <a:t>: </a:t>
            </a:r>
            <a:r>
              <a:rPr lang="en-US">
                <a:solidFill>
                  <a:schemeClr val="accent1"/>
                </a:solidFill>
              </a:rPr>
              <a:t>Computer lab, Coates C19/C20. </a:t>
            </a:r>
            <a:r>
              <a:rPr lang="en-US"/>
              <a:t>An opportunity for you to work through the computer exercises, with someone on hand to help if needed.</a:t>
            </a:r>
            <a:endParaRPr lang="en-US">
              <a:solidFill>
                <a:schemeClr val="accent1"/>
              </a:solidFill>
            </a:endParaRPr>
          </a:p>
          <a:p>
            <a:pPr lvl="1"/>
            <a:r>
              <a:rPr lang="en-US">
                <a:solidFill>
                  <a:srgbClr val="FF0000"/>
                </a:solidFill>
              </a:rPr>
              <a:t>1-2pm:</a:t>
            </a:r>
            <a:r>
              <a:rPr lang="en-US">
                <a:solidFill>
                  <a:schemeClr val="accent1"/>
                </a:solidFill>
              </a:rPr>
              <a:t> Online run through the computer exercise solutions (MS Teams).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I’ll walk-through the exercise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1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BCBDC-5539-B9BF-7B68-0D21E134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70D7DD7A-109B-C4DA-1EC8-E94DDC015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2" r="36534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88F43-0B13-8BB2-E818-73F71765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Student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5D4E-8D4C-4B26-54C6-768CCD2FB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584101"/>
            <a:ext cx="5247340" cy="465597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Pedagogical literature reports the widespread experience that students are more likely to </a:t>
            </a:r>
            <a:r>
              <a:rPr lang="en-US" sz="2400" dirty="0" err="1"/>
              <a:t>favour</a:t>
            </a:r>
            <a:r>
              <a:rPr lang="en-US" sz="2400" dirty="0"/>
              <a:t> a flipped approach once they have experienced flipped learning.</a:t>
            </a:r>
          </a:p>
          <a:p>
            <a:pPr marL="0" indent="0">
              <a:buNone/>
            </a:pPr>
            <a:r>
              <a:rPr lang="en-US" sz="2400" dirty="0"/>
              <a:t>Common fears:</a:t>
            </a:r>
          </a:p>
          <a:p>
            <a:pPr>
              <a:buFontTx/>
              <a:buChar char="-"/>
            </a:pPr>
            <a:r>
              <a:rPr lang="en-GB" sz="2400" dirty="0"/>
              <a:t>having to "teach oneself” </a:t>
            </a:r>
          </a:p>
          <a:p>
            <a:pPr>
              <a:buFontTx/>
              <a:buChar char="-"/>
            </a:pPr>
            <a:r>
              <a:rPr lang="en-GB" sz="2400" dirty="0"/>
              <a:t>the unknown </a:t>
            </a:r>
          </a:p>
          <a:p>
            <a:pPr>
              <a:buFontTx/>
              <a:buChar char="-"/>
            </a:pPr>
            <a:r>
              <a:rPr lang="en-GB" sz="2400" dirty="0"/>
              <a:t>greater amount of academic work</a:t>
            </a: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020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D50DB-69CD-87E5-438A-2ADF9D72D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4705B-65B8-AD53-6CD1-35C2B105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Feedback from previous students</a:t>
            </a:r>
          </a:p>
        </p:txBody>
      </p:sp>
      <p:pic>
        <p:nvPicPr>
          <p:cNvPr id="13" name="Content Placeholder 12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98F6977F-85A3-0237-0B96-31C3B1CF4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372" y="1675227"/>
            <a:ext cx="817525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55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903</Words>
  <Application>Microsoft Macintosh PowerPoint</Application>
  <PresentationFormat>Widescreen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MATH3030/4068 Multivariate statistics 2024</vt:lpstr>
      <vt:lpstr>PowerPoint Presentation</vt:lpstr>
      <vt:lpstr>What is multivariate statistics?</vt:lpstr>
      <vt:lpstr>How: flipped learning</vt:lpstr>
      <vt:lpstr>Active vs  passive learning</vt:lpstr>
      <vt:lpstr>How: practicalities</vt:lpstr>
      <vt:lpstr>When </vt:lpstr>
      <vt:lpstr>Student experience</vt:lpstr>
      <vt:lpstr>Feedback from previous students</vt:lpstr>
      <vt:lpstr>Feedback from previous students</vt:lpstr>
      <vt:lpstr>Feedback from previous student</vt:lpstr>
      <vt:lpstr>Student feedback:</vt:lpstr>
      <vt:lpstr>Who:</vt:lpstr>
      <vt:lpstr>Assessment</vt:lpstr>
      <vt:lpstr>Resources</vt:lpstr>
      <vt:lpstr>Module Prerequisites</vt:lpstr>
      <vt:lpstr>How to contact me</vt:lpstr>
      <vt:lpstr>Key points: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MATH3027 Optimization 2021</dc:title>
  <dc:creator>Richard Wilkinson</dc:creator>
  <cp:lastModifiedBy>Richard Wilkinson (staff)</cp:lastModifiedBy>
  <cp:revision>21</cp:revision>
  <dcterms:created xsi:type="dcterms:W3CDTF">2021-09-15T08:07:28Z</dcterms:created>
  <dcterms:modified xsi:type="dcterms:W3CDTF">2024-01-28T16:16:46Z</dcterms:modified>
</cp:coreProperties>
</file>